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20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0000" y="432000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333333"/>
                </a:solidFill>
              </a:defRPr>
            </a:pPr>
            <a:r>
              <a:t>비급여 진료 수가표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827999"/>
            <a:ext cx="648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666666"/>
                </a:solidFill>
              </a:defRPr>
            </a:pPr>
            <a:r>
              <a:t>상기 진료 수가는 환자의 상태, 부위, 난이도, 종류 등에 따라 달라질 수 있음을 알려드립니다.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363729"/>
              </p:ext>
            </p:extLst>
          </p:nvPr>
        </p:nvGraphicFramePr>
        <p:xfrm>
          <a:off x="540000" y="1152000"/>
          <a:ext cx="6480000" cy="803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9200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분류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항목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수가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비고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  <a:endParaRPr lang="ko-KR" altLang="en-US" sz="900" b="0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중성어혈약침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협약 지인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8,000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중성어혈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1CC)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봉독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부위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기능회복약침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경락면역약침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고농도복합 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80,000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(2)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고농도기능회복약침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(6)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60,000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명쾌약침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명쾌 추나 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명쾌 추나 특수약침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명쾌강화약침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메가도스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메가도스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할인가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메가도스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중성어혈약침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병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2CC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근이완약침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병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2CC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무통약침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태반약침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 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바이알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병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태반약침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무통약침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(50%)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약침</a:t>
                      </a:r>
                      <a:endParaRPr lang="ko-KR" altLang="en-US" sz="900" b="0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리뉴약침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30,000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0000" y="9331200"/>
            <a:ext cx="6480000" cy="1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666666"/>
                </a:solidFill>
              </a:defRPr>
            </a:pPr>
            <a:r>
              <a:t>시행일:          년      월      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000" y="9583199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진료 내용 및 환자 상태에 따라 비용이 달라질 수 있습니다.</a:t>
            </a:r>
          </a:p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기타 자세한 문의사항은 접수처에 문의해 주시기 바랍니다.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F4F65-FCBF-C7C4-7CC7-529B3C67A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5EE1DD-2D0D-8E88-1D2F-B1D4456E9AD7}"/>
              </a:ext>
            </a:extLst>
          </p:cNvPr>
          <p:cNvSpPr txBox="1"/>
          <p:nvPr/>
        </p:nvSpPr>
        <p:spPr>
          <a:xfrm>
            <a:off x="540000" y="432000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333333"/>
                </a:solidFill>
              </a:defRPr>
            </a:pPr>
            <a:r>
              <a:t>비급여 진료 수가표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7EEC45-E3D4-5814-B7BB-E0371CE7960F}"/>
              </a:ext>
            </a:extLst>
          </p:cNvPr>
          <p:cNvSpPr txBox="1"/>
          <p:nvPr/>
        </p:nvSpPr>
        <p:spPr>
          <a:xfrm>
            <a:off x="540000" y="827999"/>
            <a:ext cx="648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666666"/>
                </a:solidFill>
              </a:defRPr>
            </a:pPr>
            <a:r>
              <a:t>상기 진료 수가는 환자의 상태, 부위, 난이도, 종류 등에 따라 달라질 수 있음을 알려드립니다.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98EE97-A0D9-AC56-BCA8-629ED3105E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557208"/>
              </p:ext>
            </p:extLst>
          </p:nvPr>
        </p:nvGraphicFramePr>
        <p:xfrm>
          <a:off x="540000" y="1152000"/>
          <a:ext cx="6480000" cy="8197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19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분류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항목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수가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비고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침향공진단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164,000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사향공진단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녹용공진단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녹용공진단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(20%)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160,000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녹용경옥고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(20%)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148,000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경옥고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175,000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녹용경옥고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195,000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총명공진단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187,000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패키지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780,000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스탠다드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스탠다드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430,000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스탠다드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스탠다드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980,000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연장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(12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주참여후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180,000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연장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(12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주참여후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360,000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연장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(12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주참여후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490,000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연장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(24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참여후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163,200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연장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(24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참여후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326,400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연장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(24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주 참여후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변비환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 디톡스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린다이어트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박스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60,000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린 데일리환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매일환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박스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린데일리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주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린다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주 </a:t>
                      </a:r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참여후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160,000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한약 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3,300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제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녹용한약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제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입원한약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팩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어혈 한약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발효 어혈 한약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포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(1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일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3A4A41A-3E30-3A67-82E1-34AC85FE073B}"/>
              </a:ext>
            </a:extLst>
          </p:cNvPr>
          <p:cNvSpPr txBox="1"/>
          <p:nvPr/>
        </p:nvSpPr>
        <p:spPr>
          <a:xfrm>
            <a:off x="540000" y="9331200"/>
            <a:ext cx="6480000" cy="1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666666"/>
                </a:solidFill>
              </a:defRPr>
            </a:pPr>
            <a:r>
              <a:t>시행일:          년      월      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D69982-A50B-A90B-B505-738F7C3E9DAF}"/>
              </a:ext>
            </a:extLst>
          </p:cNvPr>
          <p:cNvSpPr txBox="1"/>
          <p:nvPr/>
        </p:nvSpPr>
        <p:spPr>
          <a:xfrm>
            <a:off x="540000" y="9583199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진료 내용 및 환자 상태에 따라 비용이 달라질 수 있습니다.</a:t>
            </a:r>
          </a:p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기타 자세한 문의사항은 접수처에 문의해 주시기 바랍니다.</a:t>
            </a:r>
          </a:p>
        </p:txBody>
      </p:sp>
    </p:spTree>
    <p:extLst>
      <p:ext uri="{BB962C8B-B14F-4D97-AF65-F5344CB8AC3E}">
        <p14:creationId xmlns:p14="http://schemas.microsoft.com/office/powerpoint/2010/main" val="410553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45968-70DD-79D6-4A16-416B5D0E5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F0A42D-D4C6-5FD4-9825-138F10B755D6}"/>
              </a:ext>
            </a:extLst>
          </p:cNvPr>
          <p:cNvSpPr txBox="1"/>
          <p:nvPr/>
        </p:nvSpPr>
        <p:spPr>
          <a:xfrm>
            <a:off x="540000" y="432000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333333"/>
                </a:solidFill>
              </a:defRPr>
            </a:pPr>
            <a:r>
              <a:t>비급여 진료 수가표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AF5A7B-DBC4-7EB3-43C0-EBA5259158F7}"/>
              </a:ext>
            </a:extLst>
          </p:cNvPr>
          <p:cNvSpPr txBox="1"/>
          <p:nvPr/>
        </p:nvSpPr>
        <p:spPr>
          <a:xfrm>
            <a:off x="540000" y="827999"/>
            <a:ext cx="648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666666"/>
                </a:solidFill>
              </a:defRPr>
            </a:pPr>
            <a:r>
              <a:t>상기 진료 수가는 환자의 상태, 부위, 난이도, 종류 등에 따라 달라질 수 있음을 알려드립니다.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EB81E4-E540-120D-678D-BFD929271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904783"/>
              </p:ext>
            </p:extLst>
          </p:nvPr>
        </p:nvGraphicFramePr>
        <p:xfrm>
          <a:off x="540000" y="1152000"/>
          <a:ext cx="6480000" cy="803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9200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분류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항목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수가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비고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어혈 발효 한약 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제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380,000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입원한약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환보환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개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통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환보환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개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통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9,000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안취환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통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포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안취환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통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포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한약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소체환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통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(10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포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7,000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비수술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교정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관절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단순추나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비급여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복잡추나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비급여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+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강화운동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+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강화운동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(50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+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강화운동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(50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(20%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할인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+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강화운동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(30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300,000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+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강화운동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(30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분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)10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회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(20%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할인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240,000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강화운동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시술료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운동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+</a:t>
                      </a:r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약침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회 </a:t>
                      </a:r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체험권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테이핑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ko-KR" altLang="en-US" sz="900" b="0" i="0" u="none" strike="noStrike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재료대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허리보호대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45,000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엘보우보호대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무릎보호대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발목보호대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인솔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250,000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한방파스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6,000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치료재료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동의고파프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6,000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기타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검사료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50,000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기타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린 </a:t>
                      </a:r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크리스피롤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8,000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DAA70DE-F0B8-1227-24D2-341A293CB1D8}"/>
              </a:ext>
            </a:extLst>
          </p:cNvPr>
          <p:cNvSpPr txBox="1"/>
          <p:nvPr/>
        </p:nvSpPr>
        <p:spPr>
          <a:xfrm>
            <a:off x="540000" y="9331200"/>
            <a:ext cx="6480000" cy="1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666666"/>
                </a:solidFill>
              </a:defRPr>
            </a:pPr>
            <a:r>
              <a:t>시행일:          년      월      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11B491-B3F2-9181-0D0E-EA998374C6D9}"/>
              </a:ext>
            </a:extLst>
          </p:cNvPr>
          <p:cNvSpPr txBox="1"/>
          <p:nvPr/>
        </p:nvSpPr>
        <p:spPr>
          <a:xfrm>
            <a:off x="540000" y="9583199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진료 내용 및 환자 상태에 따라 비용이 달라질 수 있습니다.</a:t>
            </a:r>
          </a:p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기타 자세한 문의사항은 접수처에 문의해 주시기 바랍니다.</a:t>
            </a:r>
          </a:p>
        </p:txBody>
      </p:sp>
    </p:spTree>
    <p:extLst>
      <p:ext uri="{BB962C8B-B14F-4D97-AF65-F5344CB8AC3E}">
        <p14:creationId xmlns:p14="http://schemas.microsoft.com/office/powerpoint/2010/main" val="343380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9F84F-53DD-8C59-1253-6B5880895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468F03-5FC0-8D29-664F-206BC5311020}"/>
              </a:ext>
            </a:extLst>
          </p:cNvPr>
          <p:cNvSpPr txBox="1"/>
          <p:nvPr/>
        </p:nvSpPr>
        <p:spPr>
          <a:xfrm>
            <a:off x="540000" y="432000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333333"/>
                </a:solidFill>
              </a:defRPr>
            </a:pPr>
            <a:r>
              <a:t>비급여 진료 수가표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1AB9A3-58E8-8BBB-89AC-E2DB41F1F79C}"/>
              </a:ext>
            </a:extLst>
          </p:cNvPr>
          <p:cNvSpPr txBox="1"/>
          <p:nvPr/>
        </p:nvSpPr>
        <p:spPr>
          <a:xfrm>
            <a:off x="540000" y="827999"/>
            <a:ext cx="648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>
                <a:solidFill>
                  <a:srgbClr val="666666"/>
                </a:solidFill>
              </a:defRPr>
            </a:pPr>
            <a:r>
              <a:t>상기 진료 수가는 환자의 상태, 부위, 난이도, 종류 등에 따라 달라질 수 있음을 알려드립니다.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9904E4-55BA-07C8-2CE4-C0295A301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013834"/>
              </p:ext>
            </p:extLst>
          </p:nvPr>
        </p:nvGraphicFramePr>
        <p:xfrm>
          <a:off x="540000" y="1152000"/>
          <a:ext cx="6480000" cy="803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9200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분류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항목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수가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비고</a:t>
                      </a:r>
                    </a:p>
                  </a:txBody>
                  <a:tcPr marL="54000" marR="54000" marT="14400" marB="14400" anchor="ctr">
                    <a:solidFill>
                      <a:srgbClr val="8C8C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서식발행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진단서발급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20,000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서식발행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진료기록지 </a:t>
                      </a:r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ko-KR" altLang="en-US" sz="900" b="0" i="0" u="none" strike="noStrike" dirty="0" err="1">
                          <a:effectLst/>
                          <a:latin typeface="Arial" panose="020B0604020202020204" pitchFamily="34" charset="0"/>
                        </a:rPr>
                        <a:t>장이하</a:t>
                      </a:r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서식발행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진료기록지 </a:t>
                      </a:r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장이상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서식발행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추가진단서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서식발행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소견서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10,000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서식발행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>
                          <a:effectLst/>
                          <a:latin typeface="Arial" panose="020B0604020202020204" pitchFamily="34" charset="0"/>
                        </a:rPr>
                        <a:t>확인서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>
                          <a:effectLst/>
                          <a:latin typeface="Arial" panose="020B0604020202020204" pitchFamily="34" charset="0"/>
                        </a:rPr>
                        <a:t>3,000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서식발행</a:t>
                      </a: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초진기록지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ko-KR" sz="900" b="0" i="0" u="none" strike="noStrike" dirty="0">
                          <a:effectLst/>
                          <a:latin typeface="Arial" panose="020B0604020202020204" pitchFamily="34" charset="0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altLang="ko-KR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/>
                    </a:p>
                  </a:txBody>
                  <a:tcPr marL="54000" marR="54000" marT="14400" marB="14400"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endParaRPr dirty="0"/>
                    </a:p>
                  </a:txBody>
                  <a:tcPr marL="54000" marR="54000" marT="14400" marB="14400" anchor="ctr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15A474C-4708-12A6-6595-EDA70D09E3C7}"/>
              </a:ext>
            </a:extLst>
          </p:cNvPr>
          <p:cNvSpPr txBox="1"/>
          <p:nvPr/>
        </p:nvSpPr>
        <p:spPr>
          <a:xfrm>
            <a:off x="540000" y="9331200"/>
            <a:ext cx="6480000" cy="1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666666"/>
                </a:solidFill>
              </a:defRPr>
            </a:pPr>
            <a:r>
              <a:t>시행일:          년      월      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4FFE2C-8802-7A97-2B12-F331200F004F}"/>
              </a:ext>
            </a:extLst>
          </p:cNvPr>
          <p:cNvSpPr txBox="1"/>
          <p:nvPr/>
        </p:nvSpPr>
        <p:spPr>
          <a:xfrm>
            <a:off x="540000" y="9583199"/>
            <a:ext cx="64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진료 내용 및 환자 상태에 따라 비용이 달라질 수 있습니다.</a:t>
            </a:r>
          </a:p>
          <a:p>
            <a:pPr>
              <a:spcAft>
                <a:spcPts val="100"/>
              </a:spcAft>
              <a:defRPr sz="750">
                <a:solidFill>
                  <a:srgbClr val="666666"/>
                </a:solidFill>
              </a:defRPr>
            </a:pPr>
            <a:r>
              <a:t>※ 기타 자세한 문의사항은 접수처에 문의해 주시기 바랍니다.</a:t>
            </a:r>
          </a:p>
        </p:txBody>
      </p:sp>
    </p:spTree>
    <p:extLst>
      <p:ext uri="{BB962C8B-B14F-4D97-AF65-F5344CB8AC3E}">
        <p14:creationId xmlns:p14="http://schemas.microsoft.com/office/powerpoint/2010/main" val="425075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804</Words>
  <Application>Microsoft Office PowerPoint</Application>
  <PresentationFormat>사용자 지정</PresentationFormat>
  <Paragraphs>336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행복</dc:creator>
  <cp:keywords/>
  <dc:description>generated using python-pptx</dc:description>
  <cp:lastModifiedBy>핼복</cp:lastModifiedBy>
  <cp:revision>2</cp:revision>
  <dcterms:created xsi:type="dcterms:W3CDTF">2013-01-27T09:14:16Z</dcterms:created>
  <dcterms:modified xsi:type="dcterms:W3CDTF">2026-04-07T01:39:37Z</dcterms:modified>
  <cp:category/>
</cp:coreProperties>
</file>